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transition spd="slow">
    <p:push dir="u"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F69A14-0D99-43BD-B68D-F4916F3752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b="1" i="1" dirty="0"/>
              <a:t>A mohácsi vész és az ország részekre szakadása. 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0905FBD-E5D2-42D3-850F-7BAE1678A6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b="1" i="1" dirty="0"/>
              <a:t>Végvári küzdelmek.</a:t>
            </a:r>
            <a:endParaRPr lang="hu-HU" dirty="0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12EB9035-6C10-42C7-97C7-4FECA0E7F982}"/>
              </a:ext>
            </a:extLst>
          </p:cNvPr>
          <p:cNvSpPr txBox="1"/>
          <p:nvPr/>
        </p:nvSpPr>
        <p:spPr>
          <a:xfrm>
            <a:off x="9253057" y="6488668"/>
            <a:ext cx="2938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Készítette: Demes Kornél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9E87D391-2B47-4B06-ACF2-07441D4A984B}"/>
              </a:ext>
            </a:extLst>
          </p:cNvPr>
          <p:cNvSpPr/>
          <p:nvPr/>
        </p:nvSpPr>
        <p:spPr>
          <a:xfrm>
            <a:off x="10435905" y="1115736"/>
            <a:ext cx="684000" cy="53729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A487D492-287B-4212-806B-C6F964E2C580}"/>
              </a:ext>
            </a:extLst>
          </p:cNvPr>
          <p:cNvSpPr/>
          <p:nvPr/>
        </p:nvSpPr>
        <p:spPr>
          <a:xfrm>
            <a:off x="125835" y="5804669"/>
            <a:ext cx="10310070" cy="68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16256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36ACF54-4EEB-483B-B996-876DFE101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Előzmények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CB1DAF-45F5-48B5-B876-852A7E993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2052918"/>
            <a:ext cx="9404723" cy="4195481"/>
          </a:xfrm>
        </p:spPr>
        <p:txBody>
          <a:bodyPr/>
          <a:lstStyle/>
          <a:p>
            <a:r>
              <a:rPr lang="hu-HU" dirty="0"/>
              <a:t>Mátyás király halála után </a:t>
            </a:r>
            <a:r>
              <a:rPr lang="hu-HU" b="1" dirty="0"/>
              <a:t>meggyengül az ország</a:t>
            </a:r>
            <a:r>
              <a:rPr lang="hu-HU" dirty="0"/>
              <a:t>, előbb </a:t>
            </a:r>
            <a:r>
              <a:rPr lang="hu-HU" b="1" dirty="0"/>
              <a:t>I. aztán II. Ulászló</a:t>
            </a:r>
            <a:r>
              <a:rPr lang="hu-HU" dirty="0"/>
              <a:t> kerül a trónra. </a:t>
            </a:r>
          </a:p>
          <a:p>
            <a:r>
              <a:rPr lang="hu-HU" dirty="0"/>
              <a:t>Az ő </a:t>
            </a:r>
            <a:r>
              <a:rPr lang="hu-HU" b="1" dirty="0"/>
              <a:t>uralkodása idején a kincstár bevétele visszaesik</a:t>
            </a:r>
            <a:r>
              <a:rPr lang="hu-HU" dirty="0"/>
              <a:t>, </a:t>
            </a:r>
            <a:r>
              <a:rPr lang="hu-HU" b="1" dirty="0"/>
              <a:t>feloszlatják a Fekete-sereget </a:t>
            </a:r>
            <a:r>
              <a:rPr lang="hu-HU" dirty="0"/>
              <a:t>és a </a:t>
            </a:r>
            <a:r>
              <a:rPr lang="hu-HU" b="1" dirty="0"/>
              <a:t>déli végvárrendszer is meggyengül. </a:t>
            </a:r>
          </a:p>
          <a:p>
            <a:r>
              <a:rPr lang="hu-HU" dirty="0"/>
              <a:t>A Dózsa György féle parasztfelkelés is meggyengíti a belső rendet az országban.</a:t>
            </a:r>
          </a:p>
          <a:p>
            <a:endParaRPr lang="hu-HU" dirty="0"/>
          </a:p>
        </p:txBody>
      </p:sp>
      <p:pic>
        <p:nvPicPr>
          <p:cNvPr id="1026" name="Picture 2" descr="II. Ulászló magyar király – Wikipédia">
            <a:extLst>
              <a:ext uri="{FF2B5EF4-FFF2-40B4-BE49-F238E27FC236}">
                <a16:creationId xmlns:a16="http://schemas.microsoft.com/office/drawing/2014/main" id="{CF2150B1-AB11-4565-BD30-C9C42100FD2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8555" y="1748162"/>
            <a:ext cx="190500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A8CAD941-3556-4CAD-8918-C7D7BB3C873E}"/>
              </a:ext>
            </a:extLst>
          </p:cNvPr>
          <p:cNvSpPr txBox="1"/>
          <p:nvPr/>
        </p:nvSpPr>
        <p:spPr>
          <a:xfrm>
            <a:off x="10071897" y="4358012"/>
            <a:ext cx="1618315" cy="382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II. Ulászló</a:t>
            </a:r>
          </a:p>
        </p:txBody>
      </p:sp>
    </p:spTree>
    <p:extLst>
      <p:ext uri="{BB962C8B-B14F-4D97-AF65-F5344CB8AC3E}">
        <p14:creationId xmlns:p14="http://schemas.microsoft.com/office/powerpoint/2010/main" val="1043809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C6738B-4656-4DA3-ACB6-E4467B220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Út a mohácsi vészig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8D0CBB1-6482-40B0-88F7-59B3610D7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2" y="2052918"/>
            <a:ext cx="9404722" cy="4195481"/>
          </a:xfrm>
        </p:spPr>
        <p:txBody>
          <a:bodyPr/>
          <a:lstStyle/>
          <a:p>
            <a:r>
              <a:rPr lang="hu-HU" b="1" dirty="0"/>
              <a:t>1516-ban II. Lajos</a:t>
            </a:r>
            <a:r>
              <a:rPr lang="hu-HU" dirty="0"/>
              <a:t> került a trónra és megpróbálta visszaállítani a rendet, de főként kevesebb sikerrel. </a:t>
            </a:r>
          </a:p>
          <a:p>
            <a:r>
              <a:rPr lang="hu-HU" dirty="0"/>
              <a:t>A </a:t>
            </a:r>
            <a:r>
              <a:rPr lang="hu-HU" b="1" dirty="0"/>
              <a:t>nemességen belül viszály alakult ki</a:t>
            </a:r>
            <a:r>
              <a:rPr lang="hu-HU" dirty="0"/>
              <a:t> és az ország pénzügyi helyzetét sem tudta megjavítani. </a:t>
            </a:r>
          </a:p>
          <a:p>
            <a:r>
              <a:rPr lang="hu-HU" b="1" dirty="0"/>
              <a:t>1520-ban I. Szulejmán</a:t>
            </a:r>
            <a:r>
              <a:rPr lang="hu-HU" dirty="0"/>
              <a:t> török szultán folyamatos </a:t>
            </a:r>
            <a:r>
              <a:rPr lang="hu-HU" b="1" dirty="0"/>
              <a:t>hódítóhadjáratokat vezetett</a:t>
            </a:r>
            <a:r>
              <a:rPr lang="hu-HU" dirty="0"/>
              <a:t>. </a:t>
            </a:r>
          </a:p>
          <a:p>
            <a:r>
              <a:rPr lang="hu-HU" dirty="0"/>
              <a:t>Végül 1521-ben megindult a hadjárat Magyarország ellen, aminek során </a:t>
            </a:r>
            <a:r>
              <a:rPr lang="hu-HU" b="1" dirty="0"/>
              <a:t>elfoglalták Nándorfehérvárt</a:t>
            </a:r>
            <a:r>
              <a:rPr lang="hu-HU" dirty="0"/>
              <a:t> és a </a:t>
            </a:r>
            <a:r>
              <a:rPr lang="hu-HU" b="1" dirty="0"/>
              <a:t>déli végvárrendszer összeomlott</a:t>
            </a:r>
            <a:r>
              <a:rPr lang="hu-HU" dirty="0"/>
              <a:t>. </a:t>
            </a:r>
          </a:p>
          <a:p>
            <a:r>
              <a:rPr lang="hu-HU" dirty="0"/>
              <a:t>Az újabb támadás 1526-ban indult meg.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6177244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C6738B-4656-4DA3-ACB6-E4467B220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Út a mohácsi vészig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8D0CBB1-6482-40B0-88F7-59B3610D7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2" y="2052919"/>
            <a:ext cx="11546868" cy="2189834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Végül </a:t>
            </a:r>
            <a:r>
              <a:rPr lang="hu-HU" b="1" dirty="0"/>
              <a:t>1526. augusztus 29-én Mohácsnál</a:t>
            </a:r>
            <a:r>
              <a:rPr lang="hu-HU" dirty="0"/>
              <a:t> csapott össze a magyar és a török sereg. </a:t>
            </a:r>
          </a:p>
          <a:p>
            <a:r>
              <a:rPr lang="hu-HU" dirty="0"/>
              <a:t>A magyar sereg nagyjából 25 ezer míg a török 75 ezer katonából ált. </a:t>
            </a:r>
          </a:p>
          <a:p>
            <a:r>
              <a:rPr lang="hu-HU" dirty="0"/>
              <a:t>A csata végül</a:t>
            </a:r>
            <a:r>
              <a:rPr lang="hu-HU" b="1" dirty="0"/>
              <a:t> óriási verséggel végződött magyar részről,</a:t>
            </a:r>
            <a:r>
              <a:rPr lang="hu-HU" dirty="0"/>
              <a:t> többek között </a:t>
            </a:r>
            <a:r>
              <a:rPr lang="hu-HU" b="1" dirty="0"/>
              <a:t>meghalt II. Lajos magyar király, </a:t>
            </a:r>
            <a:r>
              <a:rPr lang="hu-HU" b="1" dirty="0" err="1"/>
              <a:t>Tomory</a:t>
            </a:r>
            <a:r>
              <a:rPr lang="hu-HU" b="1" dirty="0"/>
              <a:t> Pál fővezér, 28 főúr és 7 főpap</a:t>
            </a:r>
            <a:r>
              <a:rPr lang="hu-HU" dirty="0"/>
              <a:t>. </a:t>
            </a:r>
          </a:p>
          <a:p>
            <a:r>
              <a:rPr lang="hu-HU" dirty="0"/>
              <a:t>Egyedül Szapolyai Jánosnak sikerült megmenekülnie. </a:t>
            </a:r>
          </a:p>
          <a:p>
            <a:r>
              <a:rPr lang="hu-HU" dirty="0"/>
              <a:t>Az ország így kiszolgáltatottá vált a töröknek, amit ki is használtak </a:t>
            </a:r>
            <a:r>
              <a:rPr lang="hu-HU" b="1" dirty="0"/>
              <a:t>Buda kifosztásával</a:t>
            </a:r>
            <a:r>
              <a:rPr lang="hu-HU" dirty="0"/>
              <a:t>.</a:t>
            </a:r>
          </a:p>
          <a:p>
            <a:endParaRPr lang="hu-HU" dirty="0"/>
          </a:p>
        </p:txBody>
      </p:sp>
      <p:pic>
        <p:nvPicPr>
          <p:cNvPr id="2050" name="Picture 2" descr="Mohácsi csata 1526. augusztus 29">
            <a:extLst>
              <a:ext uri="{FF2B5EF4-FFF2-40B4-BE49-F238E27FC236}">
                <a16:creationId xmlns:a16="http://schemas.microsoft.com/office/drawing/2014/main" id="{D9998C98-749A-48C4-BEAF-434E733AC6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665" y="4242753"/>
            <a:ext cx="4434668" cy="261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örténelem 10. - II. MAGYARORSZÁG A KORA ÚJKORBAN - 12. A középkori magyar  állam bukása">
            <a:extLst>
              <a:ext uri="{FF2B5EF4-FFF2-40B4-BE49-F238E27FC236}">
                <a16:creationId xmlns:a16="http://schemas.microsoft.com/office/drawing/2014/main" id="{9B6ECFB6-789A-475D-BFA1-3B8E89BDF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9753" y="4242753"/>
            <a:ext cx="3467237" cy="261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Festmények | www.mohacsi-csata.hu">
            <a:extLst>
              <a:ext uri="{FF2B5EF4-FFF2-40B4-BE49-F238E27FC236}">
                <a16:creationId xmlns:a16="http://schemas.microsoft.com/office/drawing/2014/main" id="{DD6D7481-FA59-4F10-8BD8-61635F3E2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10" y="4242752"/>
            <a:ext cx="3467235" cy="261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97266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64DA6AF-2E50-48F0-B197-1AD4EC8F0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ország részekre szakadása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F56656F-8126-442A-B605-88D91C19F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2052918"/>
            <a:ext cx="4458715" cy="4195481"/>
          </a:xfrm>
        </p:spPr>
        <p:txBody>
          <a:bodyPr/>
          <a:lstStyle/>
          <a:p>
            <a:r>
              <a:rPr lang="hu-HU" dirty="0"/>
              <a:t>A király halálával az </a:t>
            </a:r>
            <a:r>
              <a:rPr lang="hu-HU" b="1" dirty="0"/>
              <a:t>országnak két jelöltje is volt a királyi címre</a:t>
            </a:r>
            <a:r>
              <a:rPr lang="hu-HU" dirty="0"/>
              <a:t>. </a:t>
            </a:r>
          </a:p>
          <a:p>
            <a:r>
              <a:rPr lang="hu-HU" dirty="0"/>
              <a:t>Az egyik </a:t>
            </a:r>
            <a:r>
              <a:rPr lang="hu-HU" b="1" dirty="0"/>
              <a:t>Szapolyai János</a:t>
            </a:r>
            <a:r>
              <a:rPr lang="hu-HU" dirty="0"/>
              <a:t> volt, akinek Erdélyben voltak birtokai, valamint hadserege és a másik </a:t>
            </a:r>
            <a:r>
              <a:rPr lang="hu-HU" b="1" dirty="0"/>
              <a:t>Habsburg Ferdinánd</a:t>
            </a:r>
            <a:r>
              <a:rPr lang="hu-HU" dirty="0"/>
              <a:t> volt, akit a főnemesek a </a:t>
            </a:r>
            <a:r>
              <a:rPr lang="hu-HU" b="1" dirty="0"/>
              <a:t>külföldi segítség reményében</a:t>
            </a:r>
            <a:r>
              <a:rPr lang="hu-HU" dirty="0"/>
              <a:t> támogattak. </a:t>
            </a:r>
          </a:p>
          <a:p>
            <a:r>
              <a:rPr lang="hu-HU" dirty="0"/>
              <a:t>Az így kialakult helyzet miatt polgárháború kezdődött és az ország két részre szakadt.</a:t>
            </a:r>
          </a:p>
        </p:txBody>
      </p:sp>
      <p:pic>
        <p:nvPicPr>
          <p:cNvPr id="3074" name="Picture 2" descr="I. János magyar király – Wikipédia">
            <a:extLst>
              <a:ext uri="{FF2B5EF4-FFF2-40B4-BE49-F238E27FC236}">
                <a16:creationId xmlns:a16="http://schemas.microsoft.com/office/drawing/2014/main" id="{FC50CF45-BE3C-4D50-814F-590E20F72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4144" y="1853248"/>
            <a:ext cx="2533317" cy="3331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. Ferdinánd magyar király – Wikipédia">
            <a:extLst>
              <a:ext uri="{FF2B5EF4-FFF2-40B4-BE49-F238E27FC236}">
                <a16:creationId xmlns:a16="http://schemas.microsoft.com/office/drawing/2014/main" id="{FE4D0844-E62A-4CA3-A39E-3E8E1B1E5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225" y="1853248"/>
            <a:ext cx="2533318" cy="3331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E901A549-D948-4BC4-A402-2497C128B12F}"/>
              </a:ext>
            </a:extLst>
          </p:cNvPr>
          <p:cNvSpPr txBox="1"/>
          <p:nvPr/>
        </p:nvSpPr>
        <p:spPr>
          <a:xfrm>
            <a:off x="5892225" y="5184276"/>
            <a:ext cx="253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Habsburg Ferdinánd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D587292F-3D7A-4244-84A3-EC9EDA07EC7D}"/>
              </a:ext>
            </a:extLst>
          </p:cNvPr>
          <p:cNvSpPr txBox="1"/>
          <p:nvPr/>
        </p:nvSpPr>
        <p:spPr>
          <a:xfrm>
            <a:off x="9314144" y="5192761"/>
            <a:ext cx="2533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Szapolyai János</a:t>
            </a:r>
          </a:p>
        </p:txBody>
      </p:sp>
    </p:spTree>
    <p:extLst>
      <p:ext uri="{BB962C8B-B14F-4D97-AF65-F5344CB8AC3E}">
        <p14:creationId xmlns:p14="http://schemas.microsoft.com/office/powerpoint/2010/main" val="37577808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FD4FBB1-6C06-40CD-BCDF-46B8AE6D5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ország részekre szakadása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C95F3E4-0C16-4378-8C83-993483B7B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2" y="1493240"/>
            <a:ext cx="7969755" cy="4755159"/>
          </a:xfrm>
        </p:spPr>
        <p:txBody>
          <a:bodyPr>
            <a:normAutofit fontScale="77500" lnSpcReduction="20000"/>
          </a:bodyPr>
          <a:lstStyle/>
          <a:p>
            <a:r>
              <a:rPr lang="hu-HU" dirty="0"/>
              <a:t>A </a:t>
            </a:r>
            <a:r>
              <a:rPr lang="hu-HU" b="1" dirty="0"/>
              <a:t>török hadsereg</a:t>
            </a:r>
            <a:r>
              <a:rPr lang="hu-HU" dirty="0"/>
              <a:t> időközben </a:t>
            </a:r>
            <a:r>
              <a:rPr lang="hu-HU" b="1" dirty="0"/>
              <a:t>több hadjáratot is indított Bécs megszerzéséért</a:t>
            </a:r>
            <a:r>
              <a:rPr lang="hu-HU" dirty="0"/>
              <a:t>. </a:t>
            </a:r>
          </a:p>
          <a:p>
            <a:r>
              <a:rPr lang="hu-HU" dirty="0"/>
              <a:t>Végül </a:t>
            </a:r>
            <a:r>
              <a:rPr lang="hu-HU" b="1" dirty="0"/>
              <a:t>1532-ban a Kőszegi vár miatt meghiúsult</a:t>
            </a:r>
            <a:r>
              <a:rPr lang="hu-HU" dirty="0"/>
              <a:t> a hadjárat és a szultán belátta, hogy nem képes elfoglalni Bécst. </a:t>
            </a:r>
          </a:p>
          <a:p>
            <a:r>
              <a:rPr lang="hu-HU" b="1" dirty="0"/>
              <a:t>1533-ban</a:t>
            </a:r>
            <a:r>
              <a:rPr lang="hu-HU" dirty="0"/>
              <a:t> megegyezett egymással a Habsburg és az Oszmán Birodalom a befolyási övezeteiről. </a:t>
            </a:r>
          </a:p>
          <a:p>
            <a:r>
              <a:rPr lang="hu-HU" b="1" dirty="0"/>
              <a:t>1538-ban a Váradi békén</a:t>
            </a:r>
            <a:r>
              <a:rPr lang="hu-HU" dirty="0"/>
              <a:t> megegyezett egymással I. Ferdinánd és I. János király és elismerték egymás királyságát, azonban a békében </a:t>
            </a:r>
            <a:r>
              <a:rPr lang="hu-HU" b="1" dirty="0"/>
              <a:t>I. János az utódjai nevében lemondott a királyi hatalomról</a:t>
            </a:r>
            <a:r>
              <a:rPr lang="hu-HU" dirty="0"/>
              <a:t>, hogy újra lehessen egyesíteni az országot. </a:t>
            </a:r>
          </a:p>
          <a:p>
            <a:r>
              <a:rPr lang="hu-HU" b="1" dirty="0"/>
              <a:t>1540-ben </a:t>
            </a:r>
            <a:r>
              <a:rPr lang="hu-HU" dirty="0"/>
              <a:t>meghalt Szapolyai János és Fráter György valamint Török Bálint a </a:t>
            </a:r>
            <a:r>
              <a:rPr lang="hu-HU" b="1" dirty="0"/>
              <a:t>csecsemő János Zsigmondot tették meg királlyá</a:t>
            </a:r>
            <a:r>
              <a:rPr lang="hu-HU" dirty="0"/>
              <a:t>. </a:t>
            </a:r>
          </a:p>
          <a:p>
            <a:r>
              <a:rPr lang="hu-HU" dirty="0"/>
              <a:t>I. Ferdinánd a Váradi egyezségre hivatkozva </a:t>
            </a:r>
            <a:r>
              <a:rPr lang="hu-HU" b="1" dirty="0"/>
              <a:t>támadást indított Magyarország</a:t>
            </a:r>
            <a:r>
              <a:rPr lang="hu-HU" dirty="0"/>
              <a:t> ellen és megostromolta Buda várát. </a:t>
            </a:r>
          </a:p>
          <a:p>
            <a:r>
              <a:rPr lang="hu-HU" dirty="0"/>
              <a:t>A magyarok</a:t>
            </a:r>
            <a:r>
              <a:rPr lang="hu-HU" b="1" dirty="0"/>
              <a:t> Szulejmán szultán segítségét kérik </a:t>
            </a:r>
            <a:r>
              <a:rPr lang="hu-HU" dirty="0"/>
              <a:t>Buda védelméhez, azonban </a:t>
            </a:r>
            <a:r>
              <a:rPr lang="hu-HU" b="1" dirty="0"/>
              <a:t>1541. augusztus 29-én a török sereg elfoglalta Buda várát.</a:t>
            </a:r>
            <a:r>
              <a:rPr lang="hu-HU" dirty="0"/>
              <a:t> </a:t>
            </a:r>
          </a:p>
          <a:p>
            <a:r>
              <a:rPr lang="hu-HU" dirty="0"/>
              <a:t>A szultán Erdélyt átengedi a csecsemő királynak, így létrejött a </a:t>
            </a:r>
            <a:r>
              <a:rPr lang="hu-HU" b="1" dirty="0"/>
              <a:t>három részre szakadt ország</a:t>
            </a:r>
            <a:r>
              <a:rPr lang="hu-HU" dirty="0"/>
              <a:t>, aminek részei az </a:t>
            </a:r>
            <a:r>
              <a:rPr lang="hu-HU" b="1" dirty="0"/>
              <a:t>Erdélyi Fejedelemség</a:t>
            </a:r>
            <a:r>
              <a:rPr lang="hu-HU" dirty="0"/>
              <a:t>, az </a:t>
            </a:r>
            <a:r>
              <a:rPr lang="hu-HU" b="1" dirty="0"/>
              <a:t>Oszmán Birodalom</a:t>
            </a:r>
            <a:r>
              <a:rPr lang="hu-HU" dirty="0"/>
              <a:t> és a </a:t>
            </a:r>
            <a:r>
              <a:rPr lang="hu-HU" b="1" dirty="0"/>
              <a:t>Király Magyarország.</a:t>
            </a:r>
            <a:endParaRPr lang="hu-HU" dirty="0"/>
          </a:p>
        </p:txBody>
      </p:sp>
      <p:pic>
        <p:nvPicPr>
          <p:cNvPr id="4098" name="Picture 2" descr="Így szakadt három részre Magyarország | 24.hu">
            <a:extLst>
              <a:ext uri="{FF2B5EF4-FFF2-40B4-BE49-F238E27FC236}">
                <a16:creationId xmlns:a16="http://schemas.microsoft.com/office/drawing/2014/main" id="{92725487-C8EA-4BC3-BD23-7009C5F7F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4887" y="2218888"/>
            <a:ext cx="3577113" cy="2420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7024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34015A-2C0B-44E3-A111-43E51D29C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Az új végvárrendszer kialakulása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3442300-E146-4E84-8214-10CF9D8DE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2" y="1451296"/>
            <a:ext cx="8809261" cy="4797104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Az újonnan kialakult </a:t>
            </a:r>
            <a:r>
              <a:rPr lang="hu-HU" b="1" dirty="0"/>
              <a:t>Királyi Magyarország</a:t>
            </a:r>
            <a:r>
              <a:rPr lang="hu-HU" dirty="0"/>
              <a:t> területén a Habsburg fennhatóság befolyása a jellemző. </a:t>
            </a:r>
          </a:p>
          <a:p>
            <a:r>
              <a:rPr lang="hu-HU" dirty="0"/>
              <a:t>Ezt a területet egy </a:t>
            </a:r>
            <a:r>
              <a:rPr lang="hu-HU" b="1" dirty="0"/>
              <a:t>ütközőzónaként használták</a:t>
            </a:r>
            <a:r>
              <a:rPr lang="hu-HU" dirty="0"/>
              <a:t> az Oszmán és a Habsburg Birodalom között. </a:t>
            </a:r>
          </a:p>
          <a:p>
            <a:r>
              <a:rPr lang="hu-HU" dirty="0"/>
              <a:t>Az ország </a:t>
            </a:r>
            <a:r>
              <a:rPr lang="hu-HU" b="1" dirty="0"/>
              <a:t>nem kapott pénzügyi segítséget</a:t>
            </a:r>
            <a:r>
              <a:rPr lang="hu-HU" dirty="0"/>
              <a:t>, viszont a végvárrendszer kialakítását jelentősnek tartották. </a:t>
            </a:r>
          </a:p>
          <a:p>
            <a:r>
              <a:rPr lang="hu-HU" dirty="0"/>
              <a:t>Így jött végre a második végvárrendszer, amit </a:t>
            </a:r>
            <a:r>
              <a:rPr lang="hu-HU" b="1" dirty="0"/>
              <a:t>Szigetvár, Kanizsa, Veszprém, Drégely, Eger, Szolnok, Temesvár</a:t>
            </a:r>
            <a:r>
              <a:rPr lang="hu-HU" dirty="0"/>
              <a:t> és </a:t>
            </a:r>
            <a:r>
              <a:rPr lang="hu-HU" b="1" dirty="0"/>
              <a:t>Várad</a:t>
            </a:r>
            <a:r>
              <a:rPr lang="hu-HU" dirty="0"/>
              <a:t> alkotott.</a:t>
            </a:r>
          </a:p>
          <a:p>
            <a:r>
              <a:rPr lang="hu-HU" b="1" dirty="0"/>
              <a:t>1552</a:t>
            </a:r>
            <a:r>
              <a:rPr lang="hu-HU" dirty="0"/>
              <a:t>-ban a török sereg, hogy megszerezze a Tiszántúlt </a:t>
            </a:r>
            <a:r>
              <a:rPr lang="hu-HU" b="1" dirty="0"/>
              <a:t>jelentős végvárakat foglalt el</a:t>
            </a:r>
            <a:r>
              <a:rPr lang="hu-HU" dirty="0"/>
              <a:t>. </a:t>
            </a:r>
          </a:p>
          <a:p>
            <a:r>
              <a:rPr lang="hu-HU" dirty="0"/>
              <a:t>Többek között </a:t>
            </a:r>
            <a:r>
              <a:rPr lang="hu-HU" b="1" dirty="0"/>
              <a:t>Drégelyt</a:t>
            </a:r>
            <a:r>
              <a:rPr lang="hu-HU" dirty="0"/>
              <a:t>, </a:t>
            </a:r>
            <a:r>
              <a:rPr lang="hu-HU" b="1" dirty="0"/>
              <a:t>Temesvárt</a:t>
            </a:r>
            <a:r>
              <a:rPr lang="hu-HU" dirty="0"/>
              <a:t> és </a:t>
            </a:r>
            <a:r>
              <a:rPr lang="hu-HU" b="1" dirty="0"/>
              <a:t>Szolnokot</a:t>
            </a:r>
            <a:r>
              <a:rPr lang="hu-HU" dirty="0"/>
              <a:t> is elfoglalta, viszont </a:t>
            </a:r>
            <a:r>
              <a:rPr lang="hu-HU" b="1" dirty="0"/>
              <a:t>Dobó István vezetésével az egri vár magyar kézen maradt</a:t>
            </a:r>
            <a:r>
              <a:rPr lang="hu-HU" dirty="0"/>
              <a:t>. </a:t>
            </a:r>
          </a:p>
          <a:p>
            <a:r>
              <a:rPr lang="hu-HU" dirty="0"/>
              <a:t>Végül 1566-ban sikerült a Zrínyi Miklós által védett </a:t>
            </a:r>
            <a:r>
              <a:rPr lang="hu-HU" b="1" dirty="0"/>
              <a:t>Szigetvárt</a:t>
            </a:r>
            <a:r>
              <a:rPr lang="hu-HU" dirty="0"/>
              <a:t> is bevennie a török seregnek viszont az ostrom alatt </a:t>
            </a:r>
            <a:r>
              <a:rPr lang="hu-HU" b="1" dirty="0"/>
              <a:t>meghalt Szulejmán szultán</a:t>
            </a:r>
            <a:r>
              <a:rPr lang="hu-HU" dirty="0"/>
              <a:t> és ezzel a </a:t>
            </a:r>
            <a:r>
              <a:rPr lang="hu-HU" b="1" dirty="0"/>
              <a:t>török hódítások kora véget ért</a:t>
            </a:r>
            <a:r>
              <a:rPr lang="hu-H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38260876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</TotalTime>
  <Words>597</Words>
  <Application>Microsoft Office PowerPoint</Application>
  <PresentationFormat>Szélesvásznú</PresentationFormat>
  <Paragraphs>43</Paragraphs>
  <Slides>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A mohácsi vész és az ország részekre szakadása. </vt:lpstr>
      <vt:lpstr>Előzmények</vt:lpstr>
      <vt:lpstr>Út a mohácsi vészig</vt:lpstr>
      <vt:lpstr>Út a mohácsi vészig</vt:lpstr>
      <vt:lpstr>Az ország részekre szakadása</vt:lpstr>
      <vt:lpstr>Az ország részekre szakadása</vt:lpstr>
      <vt:lpstr>Az új végvárrendszer kialakulása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user</dc:creator>
  <cp:lastModifiedBy>user</cp:lastModifiedBy>
  <cp:revision>12</cp:revision>
  <dcterms:created xsi:type="dcterms:W3CDTF">2024-03-05T11:58:17Z</dcterms:created>
  <dcterms:modified xsi:type="dcterms:W3CDTF">2024-03-07T07:26:55Z</dcterms:modified>
</cp:coreProperties>
</file>

<file path=docProps/thumbnail.jpeg>
</file>